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6858000" cx="12192000"/>
  <p:notesSz cx="7315200" cy="9601200"/>
  <p:embeddedFontLst>
    <p:embeddedFont>
      <p:font typeface="La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3" roundtripDataSignature="AMtx7mjquo9Z/x/N/t8jDEUlesKHUCG1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La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3" Type="http://customschemas.google.com/relationships/presentationmetadata" Target="metadata"/><Relationship Id="rId52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5" y="1"/>
            <a:ext cx="3169922" cy="1903121"/>
          </a:xfrm>
          <a:prstGeom prst="rect">
            <a:avLst/>
          </a:prstGeom>
          <a:noFill/>
          <a:ln>
            <a:noFill/>
          </a:ln>
        </p:spPr>
        <p:txBody>
          <a:bodyPr anchorCtr="0" anchor="t" bIns="84300" lIns="168625" spcFirstLastPara="1" rIns="168625" wrap="square" tIns="84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592" y="1"/>
            <a:ext cx="3169922" cy="1903121"/>
          </a:xfrm>
          <a:prstGeom prst="rect">
            <a:avLst/>
          </a:prstGeom>
          <a:noFill/>
          <a:ln>
            <a:noFill/>
          </a:ln>
        </p:spPr>
        <p:txBody>
          <a:bodyPr anchorCtr="0" anchor="t" bIns="84300" lIns="168625" spcFirstLastPara="1" rIns="168625" wrap="square" tIns="84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84300" lIns="168625" spcFirstLastPara="1" rIns="168625" wrap="square" tIns="843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5" y="36027558"/>
            <a:ext cx="3169922" cy="1903117"/>
          </a:xfrm>
          <a:prstGeom prst="rect">
            <a:avLst/>
          </a:prstGeom>
          <a:noFill/>
          <a:ln>
            <a:noFill/>
          </a:ln>
        </p:spPr>
        <p:txBody>
          <a:bodyPr anchorCtr="0" anchor="b" bIns="84300" lIns="168625" spcFirstLastPara="1" rIns="168625" wrap="square" tIns="84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  <a:noFill/>
          <a:ln>
            <a:noFill/>
          </a:ln>
        </p:spPr>
        <p:txBody>
          <a:bodyPr anchorCtr="0" anchor="b" bIns="84300" lIns="168625" spcFirstLastPara="1" rIns="168625" wrap="square" tIns="84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  <a:noFill/>
          <a:ln>
            <a:noFill/>
          </a:ln>
        </p:spPr>
        <p:txBody>
          <a:bodyPr anchorCtr="0" anchor="b" bIns="84300" lIns="168625" spcFirstLastPara="1" rIns="168625" wrap="square" tIns="84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78160c9587_0_5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78160c9587_0_5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78160c9587_0_17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78160c9587_0_17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8160c9587_0_22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78160c9587_0_22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5140429a3_0_16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65140429a3_0_16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5140429a3_0_21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65140429a3_0_21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5140429a3_0_9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65140429a3_0_9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78160c9587_0_38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78160c9587_0_38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78160c9587_0_32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78160c9587_0_32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4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78160c9587_0_44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78160c9587_0_44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78160c9587_0_50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78160c9587_0_50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65140429a3_0_31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65140429a3_0_31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78160c9587_0_55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78160c9587_0_55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5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5140429a3_0_37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65140429a3_0_37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500b9cbc9_0_6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6500b9cbc9_0_6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7a5cdf212a_0_29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37a5cdf212a_0_29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78160c9587_0_61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378160c9587_0_61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7a5cdf212a_0_49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37a5cdf212a_0_49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5140429a3_0_0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365140429a3_0_0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6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78160c9587_0_68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78160c9587_0_68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78160c9587_0_74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378160c9587_0_74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78160c9587_0_79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378160c9587_0_79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78160c9587_0_86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378160c9587_0_86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78160c9587_0_92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378160c9587_0_92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78160c9587_0_98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78160c9587_0_98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7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7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78160c9587_0_116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378160c9587_0_116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78160c9587_0_121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378160c9587_0_121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7a5cdf212a_0_7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7a5cdf212a_0_7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65140429a3_0_49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365140429a3_0_49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9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0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0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6500b9cbc9_0_1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36500b9cbc9_0_1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1:notes"/>
          <p:cNvSpPr txBox="1"/>
          <p:nvPr>
            <p:ph idx="1" type="body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1:notes"/>
          <p:cNvSpPr/>
          <p:nvPr>
            <p:ph idx="2" type="sldImg"/>
          </p:nvPr>
        </p:nvSpPr>
        <p:spPr>
          <a:xfrm>
            <a:off x="-7721600" y="4740275"/>
            <a:ext cx="227584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7a5cdf212a_0_18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37a5cdf212a_0_18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5440b918b_0_43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65440b918b_0_43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5440b918b_0_55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65440b918b_0_55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5440b918b_0_60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65440b918b_0_60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78160c9587_0_0:notes"/>
          <p:cNvSpPr txBox="1"/>
          <p:nvPr>
            <p:ph idx="1" type="body"/>
          </p:nvPr>
        </p:nvSpPr>
        <p:spPr>
          <a:xfrm>
            <a:off x="731522" y="18254135"/>
            <a:ext cx="5852100" cy="14935200"/>
          </a:xfrm>
          <a:prstGeom prst="rect">
            <a:avLst/>
          </a:prstGeom>
        </p:spPr>
        <p:txBody>
          <a:bodyPr anchorCtr="0" anchor="t" bIns="84300" lIns="168625" spcFirstLastPara="1" rIns="168625" wrap="square" tIns="8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78160c9587_0_0:notes"/>
          <p:cNvSpPr/>
          <p:nvPr>
            <p:ph idx="2" type="sldImg"/>
          </p:nvPr>
        </p:nvSpPr>
        <p:spPr>
          <a:xfrm>
            <a:off x="-7721600" y="4740275"/>
            <a:ext cx="22758300" cy="12801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obss/sahi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fcakyon/small-object-detection-benchmark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yxFIt9RSWfQ" TargetMode="External"/><Relationship Id="rId4" Type="http://schemas.openxmlformats.org/officeDocument/2006/relationships/image" Target="../media/image5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github.com/jonasvm/seminario-sahi/blob/main/sahi-demo.ipynb" TargetMode="External"/><Relationship Id="rId4" Type="http://schemas.openxmlformats.org/officeDocument/2006/relationships/hyperlink" Target="https://github.com/jonasvm/seminario-sahi/blob/main/sahi-demo-2.ipynb" TargetMode="External"/><Relationship Id="rId5" Type="http://schemas.openxmlformats.org/officeDocument/2006/relationships/hyperlink" Target="https://forms.gle/7oG8zwWzW39xBpuFA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ctrTitle"/>
          </p:nvPr>
        </p:nvSpPr>
        <p:spPr>
          <a:xfrm>
            <a:off x="1524000" y="847981"/>
            <a:ext cx="9144000" cy="223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pt-BR" sz="2011"/>
              <a:t>TP558 - Tópicos avançados em Machine Learning</a:t>
            </a:r>
            <a:br>
              <a:rPr lang="pt-BR" sz="3733"/>
            </a:br>
            <a:br>
              <a:rPr lang="pt-BR"/>
            </a:br>
            <a:r>
              <a:rPr b="1" lang="pt-BR" sz="2766"/>
              <a:t>SAHI - SLICING AIDED HYPER INFERENCE AND FINE-TUNING</a:t>
            </a:r>
            <a:endParaRPr b="1" sz="2766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766"/>
              <a:t>FOR SMALL OBJECT DETECTION</a:t>
            </a:r>
            <a:endParaRPr b="1" i="1" sz="4266"/>
          </a:p>
        </p:txBody>
      </p:sp>
      <p:sp>
        <p:nvSpPr>
          <p:cNvPr id="90" name="Google Shape;90;p1"/>
          <p:cNvSpPr txBox="1"/>
          <p:nvPr/>
        </p:nvSpPr>
        <p:spPr>
          <a:xfrm>
            <a:off x="7915801" y="5780602"/>
            <a:ext cx="4004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Jonas Vilasboas Moreira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jonasmoreira@dtel.inatel.br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" id="91" name="Google Shape;91;p1"/>
          <p:cNvPicPr preferRelativeResize="0"/>
          <p:nvPr/>
        </p:nvPicPr>
        <p:blipFill rotWithShape="1">
          <a:blip r:embed="rId3">
            <a:alphaModFix/>
          </a:blip>
          <a:srcRect b="28871" l="0" r="0" t="28759"/>
          <a:stretch/>
        </p:blipFill>
        <p:spPr>
          <a:xfrm>
            <a:off x="393306" y="5780602"/>
            <a:ext cx="2261388" cy="6771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achine learning" id="92" name="Google Shape;92;p1"/>
          <p:cNvPicPr preferRelativeResize="0"/>
          <p:nvPr/>
        </p:nvPicPr>
        <p:blipFill rotWithShape="1">
          <a:blip r:embed="rId4">
            <a:alphaModFix/>
          </a:blip>
          <a:srcRect b="5794" l="20193" r="14530" t="8107"/>
          <a:stretch/>
        </p:blipFill>
        <p:spPr>
          <a:xfrm>
            <a:off x="4965305" y="3439886"/>
            <a:ext cx="2261389" cy="2237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8160c9587_0_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pic>
        <p:nvPicPr>
          <p:cNvPr id="146" name="Google Shape;146;g378160c9587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1400" y="1799525"/>
            <a:ext cx="4212775" cy="317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378160c9587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2900" y="1799525"/>
            <a:ext cx="2921300" cy="436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78160c9587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7825" y="1799525"/>
            <a:ext cx="2047875" cy="32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378160c9587_0_5"/>
          <p:cNvSpPr txBox="1"/>
          <p:nvPr/>
        </p:nvSpPr>
        <p:spPr>
          <a:xfrm>
            <a:off x="1396500" y="5168200"/>
            <a:ext cx="1630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ImageNet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378160c9587_0_5"/>
          <p:cNvSpPr txBox="1"/>
          <p:nvPr/>
        </p:nvSpPr>
        <p:spPr>
          <a:xfrm>
            <a:off x="4198300" y="6239625"/>
            <a:ext cx="1630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Pascal VOC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378160c9587_0_5"/>
          <p:cNvSpPr txBox="1"/>
          <p:nvPr/>
        </p:nvSpPr>
        <p:spPr>
          <a:xfrm>
            <a:off x="8082538" y="5038225"/>
            <a:ext cx="1630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MS Coco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378160c9587_0_5"/>
          <p:cNvSpPr txBox="1"/>
          <p:nvPr/>
        </p:nvSpPr>
        <p:spPr>
          <a:xfrm>
            <a:off x="838200" y="1291618"/>
            <a:ext cx="725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Exemplos de Imagens dos Datasets: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78160c9587_0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58" name="Google Shape;158;g378160c9587_0_1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1450" lvl="0" marL="1778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Quando aplicamos os mesmos modelos em drones ou câmeras modernas de vigilância, com </a:t>
            </a:r>
            <a:r>
              <a:rPr b="1" lang="pt-BR" sz="2100"/>
              <a:t>imagens em alta resolução (4k)</a:t>
            </a:r>
            <a:r>
              <a:rPr lang="pt-BR" sz="2100"/>
              <a:t>, e </a:t>
            </a:r>
            <a:r>
              <a:rPr b="1" lang="pt-BR" sz="2100"/>
              <a:t>objetos pequenos</a:t>
            </a:r>
            <a:r>
              <a:rPr lang="pt-BR" sz="2100"/>
              <a:t> na cena, o </a:t>
            </a:r>
            <a:r>
              <a:rPr b="1" lang="pt-BR" sz="2100"/>
              <a:t>desempenho cai drasticamente</a:t>
            </a:r>
            <a:r>
              <a:rPr lang="pt-BR" sz="2100"/>
              <a:t>.</a:t>
            </a:r>
            <a:br>
              <a:rPr lang="pt-BR" sz="2100"/>
            </a:br>
            <a:endParaRPr sz="2100"/>
          </a:p>
          <a:p>
            <a:pPr indent="-171450" lvl="0" marL="1778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Com a popularização dos drones e câmeras 4K, surge a necessidade de detecção em imagens de alta resolução.</a:t>
            </a:r>
            <a:endParaRPr b="1" sz="2100"/>
          </a:p>
        </p:txBody>
      </p:sp>
      <p:pic>
        <p:nvPicPr>
          <p:cNvPr id="159" name="Google Shape;159;g378160c9587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963" y="3628725"/>
            <a:ext cx="5224084" cy="2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378160c9587_0_17"/>
          <p:cNvSpPr txBox="1"/>
          <p:nvPr/>
        </p:nvSpPr>
        <p:spPr>
          <a:xfrm>
            <a:off x="5280750" y="6202918"/>
            <a:ext cx="1630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Dota Dataset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78160c9587_0_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66" name="Google Shape;166;g378160c9587_0_22"/>
          <p:cNvSpPr txBox="1"/>
          <p:nvPr>
            <p:ph idx="1" type="body"/>
          </p:nvPr>
        </p:nvSpPr>
        <p:spPr>
          <a:xfrm>
            <a:off x="838200" y="1825625"/>
            <a:ext cx="10515600" cy="47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4148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43"/>
              <a:buChar char="•"/>
            </a:pPr>
            <a:r>
              <a:rPr lang="pt-BR" sz="2142"/>
              <a:t>Existe um padrão chamado </a:t>
            </a:r>
            <a:r>
              <a:rPr b="1" lang="pt-BR" sz="2142"/>
              <a:t>DORI [8] </a:t>
            </a:r>
            <a:r>
              <a:rPr lang="pt-BR" sz="2142"/>
              <a:t>(InfinityOptics)</a:t>
            </a:r>
            <a:r>
              <a:rPr lang="pt-BR" sz="2142"/>
              <a:t> que define: para apenas detectar um objeto, ele precisa ter pelo menos 10% da altura da imagem; para reconhecer, 20% (algo como 108 pixels em um vídeo Full HD).</a:t>
            </a:r>
            <a:endParaRPr sz="2142"/>
          </a:p>
          <a:p>
            <a:pPr indent="-169227" lvl="1" marL="5207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665"/>
              <a:buChar char="•"/>
            </a:pPr>
            <a:r>
              <a:rPr lang="pt-BR" sz="1942"/>
              <a:t>Detection (Detecção): perceber que há algo presente na cena (ex.: “há uma pessoa ali”).</a:t>
            </a:r>
            <a:endParaRPr sz="1942"/>
          </a:p>
          <a:p>
            <a:pPr indent="-169227" lvl="1" marL="5207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665"/>
              <a:buChar char="•"/>
            </a:pPr>
            <a:r>
              <a:rPr lang="pt-BR" sz="1942"/>
              <a:t>Observation (Observação): ver o objeto com mais clareza, suficiente para acompanhar sua movimentação (ex.: “uma pessoa andando pela calçada”).</a:t>
            </a:r>
            <a:endParaRPr sz="1942"/>
          </a:p>
          <a:p>
            <a:pPr indent="-169227" lvl="1" marL="5207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665"/>
              <a:buChar char="•"/>
            </a:pPr>
            <a:r>
              <a:rPr lang="pt-BR" sz="1942"/>
              <a:t>Recognition (Reconhecimento): distinguir a categoria do objeto (ex.: “essa pessoa está uniformizada como segurança”).</a:t>
            </a:r>
            <a:endParaRPr sz="1942"/>
          </a:p>
          <a:p>
            <a:pPr indent="-181927" lvl="1" marL="5207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865"/>
              <a:buChar char="•"/>
            </a:pPr>
            <a:r>
              <a:rPr lang="pt-BR" sz="1942"/>
              <a:t>Identification (Identificação): nível máximo de detalhe, capaz de reconhecer quem ou exatamente o que é (ex.: “essa pessoa é o João, segurança da empresa”).</a:t>
            </a:r>
            <a:br>
              <a:rPr lang="pt-BR" sz="2142"/>
            </a:br>
            <a:endParaRPr sz="2142"/>
          </a:p>
          <a:p>
            <a:pPr indent="-174148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43"/>
              <a:buChar char="•"/>
            </a:pPr>
            <a:r>
              <a:rPr lang="pt-BR" sz="2142"/>
              <a:t>Portanto, existe a demanda de se localizar esses pequenos objetos nas imagens, onde essa necessidade ainda não foi satisfeita através dos métodos atuais, pois exigem muito mais processamento e memória. </a:t>
            </a:r>
            <a:endParaRPr sz="2142"/>
          </a:p>
          <a:p>
            <a:pPr indent="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b="1" sz="2142"/>
          </a:p>
          <a:p>
            <a:pPr indent="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018"/>
              <a:buNone/>
            </a:pPr>
            <a:r>
              <a:rPr lang="pt-BR" sz="2142"/>
              <a:t>Como lidar com isso?</a:t>
            </a:r>
            <a:endParaRPr sz="2142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Objetos</a:t>
            </a:r>
            <a:endParaRPr/>
          </a:p>
        </p:txBody>
      </p:sp>
      <p:sp>
        <p:nvSpPr>
          <p:cNvPr id="172" name="Google Shape;172;p3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40"/>
              <a:t>Single-stage detector (Detector de estágio único)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Modelo de detecção de objetos que faz tudo em um único passo: ele prevê diretamente as caixas delimitadoras (bounding boxes) e as classes dos objetos ao mesmo tempo.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Vantagem: muito rápido.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Desvantagem: geralmente menos preciso que os de dois estágios em casos complexos.</a:t>
            </a:r>
            <a:endParaRPr sz="214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65140429a3_0_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Objetos</a:t>
            </a:r>
            <a:endParaRPr/>
          </a:p>
        </p:txBody>
      </p:sp>
      <p:sp>
        <p:nvSpPr>
          <p:cNvPr id="178" name="Google Shape;178;g365140429a3_0_16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40"/>
              <a:t>Two-stage detector (Detector de dois estágios)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Modelo que divide a detecção em duas etapas: </a:t>
            </a:r>
            <a:br>
              <a:rPr lang="pt-BR" sz="2140"/>
            </a:br>
            <a:endParaRPr sz="2140"/>
          </a:p>
          <a:p>
            <a:pPr indent="-364489" lvl="2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Primeiro propõe regiões da imagem que podem conter objetos (Region Proposal). </a:t>
            </a:r>
            <a:br>
              <a:rPr lang="pt-BR" sz="2140"/>
            </a:br>
            <a:endParaRPr sz="2140"/>
          </a:p>
          <a:p>
            <a:pPr indent="-364489" lvl="2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Depois analisa cada região para classificar e refinar a caixa delimitadora.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Vantagem: mais preciso.</a:t>
            </a:r>
            <a:br>
              <a:rPr lang="pt-BR" sz="2140"/>
            </a:b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Desvantagem: mais lento que os de estágio único.</a:t>
            </a:r>
            <a:endParaRPr sz="214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65140429a3_0_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Objetos</a:t>
            </a:r>
            <a:endParaRPr/>
          </a:p>
        </p:txBody>
      </p:sp>
      <p:sp>
        <p:nvSpPr>
          <p:cNvPr id="184" name="Google Shape;184;g365140429a3_0_21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40"/>
              <a:t>Anchor-free detector (Detector sem âncoras)</a:t>
            </a:r>
            <a:endParaRPr b="1"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Modelo que não depende de “caixas pré-definidas” (anchors) para prever objetos. Em vez disso, ele detecta objetos diretamente a partir de pontos-chave, como o centro ou os cantos do objeto.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Vantagem: simplifica o processo, reduz hiperparâmetros e pode lidar melhor com objetos de diferentes tamanhos.</a:t>
            </a:r>
            <a:endParaRPr sz="214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Desvantagem: ainda pode ter desafios em precisão em alguns cenários (ex.: objetos muito próximos uns dos outros, objetos muito pequenos, parcialmente cobertos, etc).</a:t>
            </a:r>
            <a:endParaRPr sz="214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65140429a3_0_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Objetos</a:t>
            </a:r>
            <a:endParaRPr/>
          </a:p>
        </p:txBody>
      </p:sp>
      <p:sp>
        <p:nvSpPr>
          <p:cNvPr id="190" name="Google Shape;190;g365140429a3_0_9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1" lang="pt-BR" sz="2100"/>
              <a:t>Single-stage detectors</a:t>
            </a:r>
            <a:r>
              <a:rPr lang="pt-BR" sz="2100"/>
              <a:t>: 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Single Shot MultiBox Detector (</a:t>
            </a:r>
            <a:r>
              <a:rPr lang="pt-BR" sz="2100"/>
              <a:t>SSD) [9]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You Only Look Once (</a:t>
            </a:r>
            <a:r>
              <a:rPr lang="pt-BR" sz="2100"/>
              <a:t>YOLO) [10]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RetinaNet [2]</a:t>
            </a:r>
            <a:endParaRPr sz="210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t/>
            </a:r>
            <a:endParaRPr sz="2100"/>
          </a:p>
          <a:p>
            <a:pPr indent="-3619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1" lang="pt-BR" sz="2100"/>
              <a:t>Two-stage detectors</a:t>
            </a:r>
            <a:r>
              <a:rPr lang="pt-BR" sz="2100"/>
              <a:t>: 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Fast R-CNN [11]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Faster R-CNN [1]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Cascade R-CNN [3]</a:t>
            </a:r>
            <a:endParaRPr sz="210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t/>
            </a:r>
            <a:endParaRPr sz="2100"/>
          </a:p>
          <a:p>
            <a:pPr indent="-36195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b="1" lang="pt-BR" sz="2100"/>
              <a:t>Detectores anchor-free</a:t>
            </a:r>
            <a:r>
              <a:rPr lang="pt-BR" sz="2100"/>
              <a:t> (sem caixas pré-definidas)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Fully Convolutional One-Stage Object Detection (</a:t>
            </a:r>
            <a:r>
              <a:rPr lang="pt-BR" sz="2100"/>
              <a:t>FCOS) [13]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VarifocalNet (</a:t>
            </a:r>
            <a:r>
              <a:rPr lang="pt-BR" sz="2100"/>
              <a:t>VFNet) [4]</a:t>
            </a:r>
            <a:endParaRPr sz="2100"/>
          </a:p>
          <a:p>
            <a:pPr indent="-36195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Char char="•"/>
            </a:pPr>
            <a:r>
              <a:rPr lang="pt-BR" sz="2100"/>
              <a:t>Task-Aligned One-Stage Object Detection (</a:t>
            </a:r>
            <a:r>
              <a:rPr lang="pt-BR" sz="2100"/>
              <a:t>TOOD) [14]</a:t>
            </a:r>
            <a:endParaRPr sz="2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78160c9587_0_3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Pequenos Objetos</a:t>
            </a:r>
            <a:endParaRPr/>
          </a:p>
        </p:txBody>
      </p:sp>
      <p:sp>
        <p:nvSpPr>
          <p:cNvPr id="196" name="Google Shape;196;g378160c9587_0_38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40"/>
              <a:t>Aplicações Específicas</a:t>
            </a:r>
            <a:endParaRPr b="1" sz="214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40"/>
              <a:t>Particle Swarm Optimization + Bacterial Foraging Optimization (</a:t>
            </a:r>
            <a:r>
              <a:rPr b="1" lang="pt-BR" sz="2140"/>
              <a:t>PBLS)</a:t>
            </a:r>
            <a:r>
              <a:rPr lang="pt-BR" sz="2140"/>
              <a:t> </a:t>
            </a:r>
            <a:r>
              <a:rPr b="1" lang="pt-BR" sz="2140"/>
              <a:t>[15]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Otimiza classificador e função de perda.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exige treino do zero, não aproveita pesos pré-treinados; difícil adaptação.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Augmentation for Small Object Detection</a:t>
            </a:r>
            <a:r>
              <a:rPr b="1" lang="pt-BR" sz="2140"/>
              <a:t> [16]</a:t>
            </a:r>
            <a:endParaRPr b="1"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Cria cópias de pequenos objetos para aumentar o dataset.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requer anotações de segmentação → incompatível com datasets de detecção comuns.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SSD-MSN: Improved Multi-Scale Object Detection</a:t>
            </a:r>
            <a:r>
              <a:rPr b="1" lang="pt-BR" sz="2140"/>
              <a:t> [17] 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Seleciona áreas com pequenos objetos, recorta e amplia.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aumenta custo computacional; seleção das áreas é trabalhosa.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Small Target Detection Network (</a:t>
            </a:r>
            <a:r>
              <a:rPr b="1" lang="pt-BR" sz="2140"/>
              <a:t>STDnet) [18]</a:t>
            </a:r>
            <a:r>
              <a:rPr lang="pt-BR" sz="2140"/>
              <a:t> 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Rede convolucional com mecanismo de atenção precoce.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Identifica regiões promissoras com pequenos objetos + contexto.</a:t>
            </a:r>
            <a:endParaRPr sz="214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78160c9587_0_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Técnicas de Detecção de Pequenos Objetos</a:t>
            </a:r>
            <a:endParaRPr/>
          </a:p>
        </p:txBody>
      </p:sp>
      <p:sp>
        <p:nvSpPr>
          <p:cNvPr id="202" name="Google Shape;202;g378160c9587_0_32"/>
          <p:cNvSpPr txBox="1"/>
          <p:nvPr>
            <p:ph idx="1" type="body"/>
          </p:nvPr>
        </p:nvSpPr>
        <p:spPr>
          <a:xfrm>
            <a:off x="838200" y="1825625"/>
            <a:ext cx="10515600" cy="48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40"/>
              <a:t>Aplicações Específicas</a:t>
            </a:r>
            <a:endParaRPr b="1" sz="214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Multiscale Rapid Detection in Satellite Imagery</a:t>
            </a:r>
            <a:r>
              <a:rPr b="1" lang="pt-BR" sz="2140"/>
              <a:t> [19]</a:t>
            </a:r>
            <a:endParaRPr b="1"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Divide a imagem em pedaços menores para melhorar detecção.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implementação não genérica → só funciona em detectores específicos.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Joint Classification and Super-Resolution Network (</a:t>
            </a:r>
            <a:r>
              <a:rPr b="1" lang="pt-BR" sz="2140"/>
              <a:t>JCS-Net) [20]</a:t>
            </a:r>
            <a:r>
              <a:rPr lang="pt-BR" sz="2140"/>
              <a:t> 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Combina detecção com super-resolução para pedestres em pequena escala.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exige pré-treinamento do zero em grandes datasets.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-36449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b="1" lang="pt-BR" sz="2122"/>
              <a:t>Finding Tiny Faces in the Wild (</a:t>
            </a:r>
            <a:r>
              <a:rPr b="1" lang="pt-BR" sz="2140"/>
              <a:t>GAN) [21]</a:t>
            </a:r>
            <a:r>
              <a:rPr lang="pt-BR" sz="2140"/>
              <a:t> 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Usa redes adversariais para gerar faces nítidas a partir de rostos pequenos/borrados.</a:t>
            </a:r>
            <a:endParaRPr sz="2140"/>
          </a:p>
          <a:p>
            <a:pPr indent="-364490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40"/>
              <a:buChar char="•"/>
            </a:pPr>
            <a:r>
              <a:rPr lang="pt-BR" sz="2140"/>
              <a:t>Problema: também requer pré-treinamento pesado com bases grandes.</a:t>
            </a:r>
            <a:endParaRPr sz="214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4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40"/>
              <a:t>Redes adversariais</a:t>
            </a:r>
            <a:r>
              <a:rPr lang="pt-BR" sz="2140"/>
              <a:t> são duas redes treinadas em competição, onde uma cria dados falsos e a outra tenta identificar se são reais ou falsos, fazendo com que o gerador aprenda a criar dados muito realistas.</a:t>
            </a:r>
            <a:endParaRPr sz="214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08" name="Google Shape;208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100"/>
              <a:t>Ideia Geral</a:t>
            </a:r>
            <a:endParaRPr b="1"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100"/>
              <a:t>O SAHI é um pipeline genérico de fine-tuning e inferência auxiliado por slicing que pode ser utilizado sobre qualquer detector de objetos existente.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298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pt-BR" sz="2100"/>
              <a:t>Problema: pequenos objetos têm poucas informações (poucos pixels).</a:t>
            </a:r>
            <a:br>
              <a:rPr lang="pt-BR" sz="2100"/>
            </a:br>
            <a:endParaRPr sz="2100"/>
          </a:p>
          <a:p>
            <a:pPr indent="-298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pt-BR" sz="2100"/>
              <a:t>Solução proposta: dividir imagens em patches sobrepostos → objetos pequenos ficam maiores proporcionalmente dentro de cada patch.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100"/>
              <a:t>Essa estratégia é usada em duas fases</a:t>
            </a:r>
            <a:endParaRPr b="1"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298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pt-BR" sz="2100"/>
              <a:t>Slicing Aided Fine-tuning (SF) – durante o treinamento.</a:t>
            </a:r>
            <a:br>
              <a:rPr lang="pt-BR" sz="2100"/>
            </a:br>
            <a:endParaRPr sz="2100"/>
          </a:p>
          <a:p>
            <a:pPr indent="-2984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pt-BR" sz="2100"/>
              <a:t>Slicing Aided Hyper Inference (SAHI) – durante a inferência.</a:t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u="sng">
                <a:solidFill>
                  <a:schemeClr val="hlink"/>
                </a:solidFill>
                <a:hlinkClick r:id="rId3"/>
              </a:rPr>
              <a:t>https://github.com/obss/sahi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98" name="Google Shape;98;p2"/>
          <p:cNvSpPr txBox="1"/>
          <p:nvPr>
            <p:ph idx="1" type="body"/>
          </p:nvPr>
        </p:nvSpPr>
        <p:spPr>
          <a:xfrm>
            <a:off x="838200" y="1825625"/>
            <a:ext cx="105156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2100"/>
              <a:t>	</a:t>
            </a:r>
            <a:r>
              <a:rPr i="1" lang="pt-BR" sz="2100"/>
              <a:t>“Imagine uma câmera de vigilância em uma rua: um carro passa, um corredor segue seu percurso e, ocasionalmente, cruza com um ciclista. Em determinado momento, esse ciclista faz um movimento e saca uma arma, que ocupa apenas uma fração mínima da imagem. Será que os sistemas de visão computacional conseguiriam detectar esse objeto pequeno e distante?”</a:t>
            </a:r>
            <a:endParaRPr i="1"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i="1"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2100"/>
              <a:t>Situação:</a:t>
            </a:r>
            <a:br>
              <a:rPr lang="pt-BR" sz="2100"/>
            </a:br>
            <a:endParaRPr sz="2100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Os objetos são representados por poucos pixels, com poucos detalhes. Para um segurança olhando a tela, é fácil perceber os carros e as pessoas logo de cara. Mas e aquele detalhe — uma pessoa segurando um objeto pequeno, como uma arma? Muitas vezes o olho humano pode não notar de imediato, principalmente em meio a tanta coisa acontecendo.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2100"/>
              <a:t>Como resolver essa situação?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i="1" sz="2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78160c9587_0_4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14" name="Google Shape;214;g378160c9587_0_44"/>
          <p:cNvSpPr txBox="1"/>
          <p:nvPr>
            <p:ph idx="1" type="body"/>
          </p:nvPr>
        </p:nvSpPr>
        <p:spPr>
          <a:xfrm>
            <a:off x="838200" y="1825625"/>
            <a:ext cx="10515600" cy="47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Slicing Aided Fine-tuning (SF)</a:t>
            </a:r>
            <a:endParaRPr b="1"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Base inicial</a:t>
            </a:r>
            <a:endParaRPr b="1"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Usar frameworks de detecção populares (Detectron2 [22], MMDetection [23], YOLOv5 [24]).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Aproveitar pesos pré-treinados em datasets grandes (ImageNet [5], MS COCO [7]).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Vantagem: não precisa treinar nenhum modelo do zero (economia de tempo e dados).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Problema dos pré-treinamentos</a:t>
            </a:r>
            <a:endParaRPr b="1"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Esses datasets contêm imagens de baixa resolução (640 × 480).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Os objetos são relativamente grandes (≈60% da altura da imagem).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Resultado: bom desempenho para objetos grandes, mas fraco para pequenos objetos em imagens de alta resolução (ex: drones, câmeras modernas).</a:t>
            </a:r>
            <a:endParaRPr sz="2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78160c9587_0_5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20" name="Google Shape;220;g378160c9587_0_5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Estratégia de slicing para treinamento</a:t>
            </a:r>
            <a:endParaRPr b="1"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Cada imagem do conjunto de fine-tuning (IF1, IF2, … IFj) é dividida em patches sobrepostos (PF1, PF2, … PFk).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O tamanho dos patches é definido por dois hiperparâmetros: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M (largura) e N (altura).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Valores escolhidos dentro de intervalos definidos: [Mmin, Mmax] e [Nmin, Nmax].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Cada patch é redimensionado preservando a proporção.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O novo tamanho é ajustado para largura entre 800 e 1333 pixels.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46075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Isso faz com que os objetos dentro do patch ocupem mais pixels (ficam “maiores”).</a:t>
            </a:r>
            <a:endParaRPr sz="2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65140429a3_0_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pic>
        <p:nvPicPr>
          <p:cNvPr id="226" name="Google Shape;226;g365140429a3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875" y="2327427"/>
            <a:ext cx="6172724" cy="342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365140429a3_0_31"/>
          <p:cNvSpPr txBox="1"/>
          <p:nvPr>
            <p:ph idx="1" type="body"/>
          </p:nvPr>
        </p:nvSpPr>
        <p:spPr>
          <a:xfrm>
            <a:off x="838200" y="1825625"/>
            <a:ext cx="105156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Slicing Aided Fine-tuning (SF)</a:t>
            </a:r>
            <a:endParaRPr sz="2100"/>
          </a:p>
        </p:txBody>
      </p:sp>
      <p:sp>
        <p:nvSpPr>
          <p:cNvPr id="228" name="Google Shape;228;g365140429a3_0_31"/>
          <p:cNvSpPr txBox="1"/>
          <p:nvPr/>
        </p:nvSpPr>
        <p:spPr>
          <a:xfrm>
            <a:off x="283388" y="5793199"/>
            <a:ext cx="11225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 </a:t>
            </a:r>
            <a:r>
              <a:rPr b="1"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fine-tuning dataset</a:t>
            </a:r>
            <a:r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é um conjunto de dados usado para ajustar (refinar) um modelo previamente treinado em um conjunto de dados maior e mais genérico. Um </a:t>
            </a:r>
            <a:r>
              <a:rPr b="1"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fine-tuning model</a:t>
            </a:r>
            <a:r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(ou modelo ajustado/fine-tuned) é um modelo de aprendizado de máquina que, após ter sido treinado em um grande conjunto de dados, é refinado para uma tarefa específica usando um conjunto de dados menor e mais específico.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78160c9587_0_5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34" name="Google Shape;234;g378160c9587_0_55"/>
          <p:cNvSpPr txBox="1"/>
          <p:nvPr>
            <p:ph idx="1" type="body"/>
          </p:nvPr>
        </p:nvSpPr>
        <p:spPr>
          <a:xfrm>
            <a:off x="838200" y="1825625"/>
            <a:ext cx="10515600" cy="49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Dataset aumentado</a:t>
            </a:r>
            <a:endParaRPr sz="2100"/>
          </a:p>
          <a:p>
            <a:pPr indent="-34607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O conjunto de treinamento final inclui:</a:t>
            </a:r>
            <a:br>
              <a:rPr lang="pt-BR" sz="2100"/>
            </a:br>
            <a:endParaRPr sz="2100"/>
          </a:p>
          <a:p>
            <a:pPr indent="-34607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Os patches redimensionados (I′1, I′2, … I′k).</a:t>
            </a:r>
            <a:br>
              <a:rPr lang="pt-BR" sz="2100"/>
            </a:br>
            <a:endParaRPr sz="2100"/>
          </a:p>
          <a:p>
            <a:pPr indent="-34607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As imagens originais (IF1, IF2, … IFj) → isso garante que objetos das imagens com os tamanhos originais também sejam aprendidos.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Vantagem</a:t>
            </a:r>
            <a:r>
              <a:rPr lang="pt-BR" sz="2100"/>
              <a:t>: a rede passa a ver pequenos objetos ampliados, mas não perde a noção dos pequenos.</a:t>
            </a:r>
            <a:endParaRPr sz="210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Limitação</a:t>
            </a:r>
            <a:endParaRPr sz="2100"/>
          </a:p>
          <a:p>
            <a:pPr indent="-34607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Se os patches forem muito pequenos, objetos grandes podem não caber totalmente em um patch.</a:t>
            </a:r>
            <a:br>
              <a:rPr lang="pt-BR" sz="2100"/>
            </a:br>
            <a:endParaRPr sz="2100"/>
          </a:p>
          <a:p>
            <a:pPr indent="-34607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50"/>
              <a:buChar char="•"/>
            </a:pPr>
            <a:r>
              <a:rPr lang="pt-BR" sz="2100"/>
              <a:t>Isso prejudica a detecção de objetos maiores → há um trade-off na escolha do tamanho dos patches.</a:t>
            </a:r>
            <a:endParaRPr sz="21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40" name="Google Shape;240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b="1" lang="pt-BR" sz="2120"/>
              <a:t>Slicing Aided Hyper Inference (SAHI)</a:t>
            </a:r>
            <a:endParaRPr b="1"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pt-BR" sz="2120"/>
              <a:t>Pipeline da inferência: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rabicPeriod"/>
            </a:pPr>
            <a:r>
              <a:rPr lang="pt-BR" sz="2120"/>
              <a:t>A imagem de entrada (I) é dividida em l patches sobrepostos (patch overlap) de tamanho M × N.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rabicPeriod"/>
            </a:pPr>
            <a:r>
              <a:rPr lang="pt-BR" sz="2120"/>
              <a:t>Cada patch é redimensionado (mantendo proporção).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rabicPeriod"/>
            </a:pPr>
            <a:r>
              <a:rPr lang="pt-BR" sz="2120"/>
              <a:t>O detector é aplicado em cada patch individualmente.</a:t>
            </a:r>
            <a:endParaRPr sz="2120"/>
          </a:p>
          <a:p>
            <a:pPr indent="-363219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lphaLcPeriod"/>
            </a:pPr>
            <a:r>
              <a:rPr lang="pt-BR" sz="2120"/>
              <a:t>Opcional: realizar também uma inferência na imagem inteira (Full Inference – FI).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rabicPeriod"/>
            </a:pPr>
            <a:r>
              <a:rPr lang="pt-BR" sz="2120"/>
              <a:t>Útil para capturar objetos grandes que poderiam ser cortados em patches.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AutoNum type="arabicPeriod"/>
            </a:pPr>
            <a:r>
              <a:rPr lang="pt-BR" sz="2120"/>
              <a:t>Combinar todos os resultados dos patches + FI (se usado).</a:t>
            </a:r>
            <a:endParaRPr sz="212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2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b="1" lang="pt-BR" sz="2120"/>
              <a:t>Patch overlap</a:t>
            </a:r>
            <a:r>
              <a:rPr lang="pt-BR" sz="2120"/>
              <a:t> é a quantidade de sobreposição entre regiões cortadas (patches) de uma imagem durante o processamento, usada para melhorar a detecção de objetos próximos às bordas das fatias.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"/>
              <a:buNone/>
            </a:pPr>
            <a:r>
              <a:t/>
            </a:r>
            <a:endParaRPr sz="21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65140429a3_0_3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pic>
        <p:nvPicPr>
          <p:cNvPr id="246" name="Google Shape;246;g365140429a3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0838" y="2584349"/>
            <a:ext cx="6410325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365140429a3_0_37"/>
          <p:cNvSpPr txBox="1"/>
          <p:nvPr>
            <p:ph idx="1" type="body"/>
          </p:nvPr>
        </p:nvSpPr>
        <p:spPr>
          <a:xfrm>
            <a:off x="838200" y="1825625"/>
            <a:ext cx="105156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Full Inference (FI)</a:t>
            </a:r>
            <a:endParaRPr sz="21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6500b9cbc9_0_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pic>
        <p:nvPicPr>
          <p:cNvPr id="253" name="Google Shape;253;g36500b9cbc9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2078707"/>
            <a:ext cx="7620000" cy="413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7a5cdf212a_0_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pic>
        <p:nvPicPr>
          <p:cNvPr id="259" name="Google Shape;259;g37a5cdf212a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2078707"/>
            <a:ext cx="7620000" cy="41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37a5cdf212a_0_29"/>
          <p:cNvSpPr/>
          <p:nvPr/>
        </p:nvSpPr>
        <p:spPr>
          <a:xfrm>
            <a:off x="2286000" y="20787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g37a5cdf212a_0_29"/>
          <p:cNvSpPr/>
          <p:nvPr/>
        </p:nvSpPr>
        <p:spPr>
          <a:xfrm>
            <a:off x="3774000" y="20787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g37a5cdf212a_0_29"/>
          <p:cNvSpPr/>
          <p:nvPr/>
        </p:nvSpPr>
        <p:spPr>
          <a:xfrm>
            <a:off x="5266200" y="20787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g37a5cdf212a_0_29"/>
          <p:cNvSpPr/>
          <p:nvPr/>
        </p:nvSpPr>
        <p:spPr>
          <a:xfrm>
            <a:off x="6654008" y="20787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g37a5cdf212a_0_29"/>
          <p:cNvSpPr/>
          <p:nvPr/>
        </p:nvSpPr>
        <p:spPr>
          <a:xfrm>
            <a:off x="7682100" y="20787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g37a5cdf212a_0_29"/>
          <p:cNvSpPr/>
          <p:nvPr/>
        </p:nvSpPr>
        <p:spPr>
          <a:xfrm>
            <a:off x="2286000" y="34363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g37a5cdf212a_0_29"/>
          <p:cNvSpPr/>
          <p:nvPr/>
        </p:nvSpPr>
        <p:spPr>
          <a:xfrm>
            <a:off x="3774000" y="34363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g37a5cdf212a_0_29"/>
          <p:cNvSpPr/>
          <p:nvPr/>
        </p:nvSpPr>
        <p:spPr>
          <a:xfrm>
            <a:off x="5266200" y="34363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g37a5cdf212a_0_29"/>
          <p:cNvSpPr/>
          <p:nvPr/>
        </p:nvSpPr>
        <p:spPr>
          <a:xfrm>
            <a:off x="6654008" y="34363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g37a5cdf212a_0_29"/>
          <p:cNvSpPr/>
          <p:nvPr/>
        </p:nvSpPr>
        <p:spPr>
          <a:xfrm>
            <a:off x="7682100" y="343630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g37a5cdf212a_0_29"/>
          <p:cNvSpPr/>
          <p:nvPr/>
        </p:nvSpPr>
        <p:spPr>
          <a:xfrm>
            <a:off x="2286000" y="438165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g37a5cdf212a_0_29"/>
          <p:cNvSpPr/>
          <p:nvPr/>
        </p:nvSpPr>
        <p:spPr>
          <a:xfrm>
            <a:off x="3774000" y="438165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g37a5cdf212a_0_29"/>
          <p:cNvSpPr/>
          <p:nvPr/>
        </p:nvSpPr>
        <p:spPr>
          <a:xfrm>
            <a:off x="5266200" y="438165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g37a5cdf212a_0_29"/>
          <p:cNvSpPr/>
          <p:nvPr/>
        </p:nvSpPr>
        <p:spPr>
          <a:xfrm>
            <a:off x="6654008" y="438165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g37a5cdf212a_0_29"/>
          <p:cNvSpPr/>
          <p:nvPr/>
        </p:nvSpPr>
        <p:spPr>
          <a:xfrm>
            <a:off x="7682100" y="4381657"/>
            <a:ext cx="2223900" cy="18309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78160c9587_0_6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80" name="Google Shape;280;g378160c9587_0_6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b="1" lang="pt-BR" sz="2120"/>
              <a:t>Pós-processamento com NMS (Non-Maximum Suppression)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As detecções sobrepostas são comparadas pelo IoU (Intersection over Union).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Se o IoU ≥ Tm (threshold de matching), elas são consideradas a mesma detecção.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Entre as detecções sobrepostas, mantém-se a de maior confiança.</a:t>
            </a:r>
            <a:br>
              <a:rPr lang="pt-BR" sz="2120"/>
            </a:b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Detecções com probabilidade &lt; Td (threshold de detecção) são removidas.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b="1" lang="pt-BR" sz="2120"/>
              <a:t>Resumo da vantagem</a:t>
            </a:r>
            <a:endParaRPr b="1"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Pequenos objetos ficam mais visíveis nos patches redimensionados → melhora a taxa de detecção.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FI garante que objetos grandes também sejam detectados.</a:t>
            </a:r>
            <a:endParaRPr sz="212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O método é genérico: funciona em qualquer detector já existente.</a:t>
            </a:r>
            <a:endParaRPr sz="212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7a5cdf212a_0_49"/>
          <p:cNvSpPr/>
          <p:nvPr/>
        </p:nvSpPr>
        <p:spPr>
          <a:xfrm>
            <a:off x="8377564" y="2261184"/>
            <a:ext cx="1232700" cy="1647000"/>
          </a:xfrm>
          <a:prstGeom prst="rect">
            <a:avLst/>
          </a:prstGeom>
          <a:noFill/>
          <a:ln cap="flat" cmpd="sng" w="83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g37a5cdf212a_0_49"/>
          <p:cNvSpPr/>
          <p:nvPr/>
        </p:nvSpPr>
        <p:spPr>
          <a:xfrm>
            <a:off x="6178127" y="4794925"/>
            <a:ext cx="1232700" cy="1647000"/>
          </a:xfrm>
          <a:prstGeom prst="rect">
            <a:avLst/>
          </a:prstGeom>
          <a:noFill/>
          <a:ln cap="flat" cmpd="sng" w="83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g37a5cdf212a_0_49"/>
          <p:cNvSpPr/>
          <p:nvPr/>
        </p:nvSpPr>
        <p:spPr>
          <a:xfrm>
            <a:off x="2756984" y="2097384"/>
            <a:ext cx="1239300" cy="1655700"/>
          </a:xfrm>
          <a:prstGeom prst="rect">
            <a:avLst/>
          </a:prstGeom>
          <a:noFill/>
          <a:ln cap="flat" cmpd="sng" w="83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37a5cdf212a_0_4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SAHI - Arquitetura e funcionamento</a:t>
            </a:r>
            <a:endParaRPr/>
          </a:p>
        </p:txBody>
      </p:sp>
      <p:sp>
        <p:nvSpPr>
          <p:cNvPr id="289" name="Google Shape;289;g37a5cdf212a_0_49"/>
          <p:cNvSpPr txBox="1"/>
          <p:nvPr>
            <p:ph idx="1" type="body"/>
          </p:nvPr>
        </p:nvSpPr>
        <p:spPr>
          <a:xfrm>
            <a:off x="4531188" y="2870425"/>
            <a:ext cx="18066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b="1" lang="pt-BR" sz="2120"/>
              <a:t>Resumo Como usar o SAHI</a:t>
            </a:r>
            <a:endParaRPr sz="2120"/>
          </a:p>
        </p:txBody>
      </p:sp>
      <p:sp>
        <p:nvSpPr>
          <p:cNvPr id="290" name="Google Shape;290;g37a5cdf212a_0_49"/>
          <p:cNvSpPr/>
          <p:nvPr/>
        </p:nvSpPr>
        <p:spPr>
          <a:xfrm>
            <a:off x="1257450" y="2210227"/>
            <a:ext cx="1057500" cy="546000"/>
          </a:xfrm>
          <a:prstGeom prst="rect">
            <a:avLst/>
          </a:prstGeom>
          <a:solidFill>
            <a:schemeClr val="lt1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Pretraining Dataset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37a5cdf212a_0_49"/>
          <p:cNvSpPr/>
          <p:nvPr/>
        </p:nvSpPr>
        <p:spPr>
          <a:xfrm>
            <a:off x="2838645" y="2210227"/>
            <a:ext cx="1057500" cy="546000"/>
          </a:xfrm>
          <a:prstGeom prst="rect">
            <a:avLst/>
          </a:prstGeom>
          <a:solidFill>
            <a:srgbClr val="CFE2F3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Augmented </a:t>
            </a: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Fine-tuning </a:t>
            </a: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Dataset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g37a5cdf212a_0_49"/>
          <p:cNvSpPr/>
          <p:nvPr/>
        </p:nvSpPr>
        <p:spPr>
          <a:xfrm>
            <a:off x="2838645" y="3059577"/>
            <a:ext cx="1057500" cy="546000"/>
          </a:xfrm>
          <a:prstGeom prst="rect">
            <a:avLst/>
          </a:prstGeom>
          <a:solidFill>
            <a:srgbClr val="CFE2F3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Slicing Aided </a:t>
            </a: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Fine-</a:t>
            </a: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tuned</a:t>
            </a: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 Model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37a5cdf212a_0_49"/>
          <p:cNvSpPr/>
          <p:nvPr/>
        </p:nvSpPr>
        <p:spPr>
          <a:xfrm>
            <a:off x="1257450" y="3059577"/>
            <a:ext cx="1057500" cy="546000"/>
          </a:xfrm>
          <a:prstGeom prst="rect">
            <a:avLst/>
          </a:prstGeom>
          <a:solidFill>
            <a:schemeClr val="lt1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Pretrained Model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4" name="Google Shape;294;g37a5cdf212a_0_49"/>
          <p:cNvCxnSpPr>
            <a:stCxn id="290" idx="2"/>
            <a:endCxn id="293" idx="0"/>
          </p:cNvCxnSpPr>
          <p:nvPr/>
        </p:nvCxnSpPr>
        <p:spPr>
          <a:xfrm>
            <a:off x="1786200" y="2756227"/>
            <a:ext cx="0" cy="303300"/>
          </a:xfrm>
          <a:prstGeom prst="straightConnector1">
            <a:avLst/>
          </a:prstGeom>
          <a:noFill/>
          <a:ln cap="flat" cmpd="sng" w="83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5" name="Google Shape;295;g37a5cdf212a_0_49"/>
          <p:cNvCxnSpPr>
            <a:stCxn id="291" idx="2"/>
            <a:endCxn id="292" idx="0"/>
          </p:cNvCxnSpPr>
          <p:nvPr/>
        </p:nvCxnSpPr>
        <p:spPr>
          <a:xfrm>
            <a:off x="3367395" y="2756227"/>
            <a:ext cx="0" cy="303300"/>
          </a:xfrm>
          <a:prstGeom prst="straightConnector1">
            <a:avLst/>
          </a:prstGeom>
          <a:noFill/>
          <a:ln cap="flat" cmpd="sng" w="83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6" name="Google Shape;296;g37a5cdf212a_0_49"/>
          <p:cNvCxnSpPr>
            <a:stCxn id="293" idx="3"/>
            <a:endCxn id="292" idx="1"/>
          </p:cNvCxnSpPr>
          <p:nvPr/>
        </p:nvCxnSpPr>
        <p:spPr>
          <a:xfrm>
            <a:off x="2314950" y="3332577"/>
            <a:ext cx="523800" cy="0"/>
          </a:xfrm>
          <a:prstGeom prst="straightConnector1">
            <a:avLst/>
          </a:prstGeom>
          <a:noFill/>
          <a:ln cap="flat" cmpd="sng" w="83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7" name="Google Shape;297;g37a5cdf212a_0_49"/>
          <p:cNvSpPr/>
          <p:nvPr/>
        </p:nvSpPr>
        <p:spPr>
          <a:xfrm>
            <a:off x="8467984" y="2373410"/>
            <a:ext cx="1051800" cy="543000"/>
          </a:xfrm>
          <a:prstGeom prst="rect">
            <a:avLst/>
          </a:prstGeom>
          <a:solidFill>
            <a:schemeClr val="lt1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Full Inference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g37a5cdf212a_0_49"/>
          <p:cNvSpPr/>
          <p:nvPr/>
        </p:nvSpPr>
        <p:spPr>
          <a:xfrm>
            <a:off x="8467984" y="3218203"/>
            <a:ext cx="1051800" cy="543000"/>
          </a:xfrm>
          <a:prstGeom prst="rect">
            <a:avLst/>
          </a:prstGeom>
          <a:solidFill>
            <a:srgbClr val="CFE2F3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Slicing Aided Hyper  Inference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37a5cdf212a_0_49"/>
          <p:cNvSpPr/>
          <p:nvPr/>
        </p:nvSpPr>
        <p:spPr>
          <a:xfrm>
            <a:off x="10161369" y="2813026"/>
            <a:ext cx="1051800" cy="543000"/>
          </a:xfrm>
          <a:prstGeom prst="rect">
            <a:avLst/>
          </a:prstGeom>
          <a:solidFill>
            <a:srgbClr val="CFE2F3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Postprocess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0" name="Google Shape;300;g37a5cdf212a_0_49"/>
          <p:cNvCxnSpPr>
            <a:stCxn id="297" idx="3"/>
            <a:endCxn id="299" idx="1"/>
          </p:cNvCxnSpPr>
          <p:nvPr/>
        </p:nvCxnSpPr>
        <p:spPr>
          <a:xfrm>
            <a:off x="9519784" y="2644910"/>
            <a:ext cx="641700" cy="4395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1" name="Google Shape;301;g37a5cdf212a_0_49"/>
          <p:cNvCxnSpPr>
            <a:stCxn id="298" idx="3"/>
            <a:endCxn id="299" idx="1"/>
          </p:cNvCxnSpPr>
          <p:nvPr/>
        </p:nvCxnSpPr>
        <p:spPr>
          <a:xfrm flipH="1" rot="10800000">
            <a:off x="9519784" y="3084403"/>
            <a:ext cx="641700" cy="4053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2" name="Google Shape;302;g37a5cdf212a_0_49"/>
          <p:cNvSpPr/>
          <p:nvPr/>
        </p:nvSpPr>
        <p:spPr>
          <a:xfrm>
            <a:off x="6972844" y="2813037"/>
            <a:ext cx="1051800" cy="543000"/>
          </a:xfrm>
          <a:prstGeom prst="rect">
            <a:avLst/>
          </a:prstGeom>
          <a:solidFill>
            <a:schemeClr val="lt1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Fine-tuned Model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3" name="Google Shape;303;g37a5cdf212a_0_49"/>
          <p:cNvCxnSpPr>
            <a:stCxn id="302" idx="3"/>
            <a:endCxn id="297" idx="1"/>
          </p:cNvCxnSpPr>
          <p:nvPr/>
        </p:nvCxnSpPr>
        <p:spPr>
          <a:xfrm flipH="1" rot="10800000">
            <a:off x="8024644" y="2645037"/>
            <a:ext cx="443400" cy="4395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4" name="Google Shape;304;g37a5cdf212a_0_49"/>
          <p:cNvCxnSpPr>
            <a:stCxn id="302" idx="3"/>
            <a:endCxn id="298" idx="1"/>
          </p:cNvCxnSpPr>
          <p:nvPr/>
        </p:nvCxnSpPr>
        <p:spPr>
          <a:xfrm>
            <a:off x="8024644" y="3084537"/>
            <a:ext cx="443400" cy="4053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5" name="Google Shape;305;g37a5cdf212a_0_49"/>
          <p:cNvSpPr txBox="1"/>
          <p:nvPr>
            <p:ph idx="1" type="body"/>
          </p:nvPr>
        </p:nvSpPr>
        <p:spPr>
          <a:xfrm>
            <a:off x="1079000" y="1733754"/>
            <a:ext cx="29955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lang="pt-BR" sz="1920"/>
              <a:t>Slicing Aided Fine-Tuning</a:t>
            </a:r>
            <a:endParaRPr sz="1920"/>
          </a:p>
        </p:txBody>
      </p:sp>
      <p:sp>
        <p:nvSpPr>
          <p:cNvPr id="306" name="Google Shape;306;g37a5cdf212a_0_49"/>
          <p:cNvSpPr txBox="1"/>
          <p:nvPr>
            <p:ph idx="1" type="body"/>
          </p:nvPr>
        </p:nvSpPr>
        <p:spPr>
          <a:xfrm>
            <a:off x="7982738" y="1907620"/>
            <a:ext cx="20223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lang="pt-BR" sz="1920"/>
              <a:t>Full Inference</a:t>
            </a:r>
            <a:endParaRPr sz="1920"/>
          </a:p>
        </p:txBody>
      </p:sp>
      <p:sp>
        <p:nvSpPr>
          <p:cNvPr id="307" name="Google Shape;307;g37a5cdf212a_0_49"/>
          <p:cNvSpPr/>
          <p:nvPr/>
        </p:nvSpPr>
        <p:spPr>
          <a:xfrm>
            <a:off x="4590622" y="4794699"/>
            <a:ext cx="1239300" cy="1655700"/>
          </a:xfrm>
          <a:prstGeom prst="rect">
            <a:avLst/>
          </a:prstGeom>
          <a:noFill/>
          <a:ln cap="flat" cmpd="sng" w="83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37a5cdf212a_0_49"/>
          <p:cNvSpPr/>
          <p:nvPr/>
        </p:nvSpPr>
        <p:spPr>
          <a:xfrm>
            <a:off x="3091088" y="4907542"/>
            <a:ext cx="1057500" cy="546000"/>
          </a:xfrm>
          <a:prstGeom prst="rect">
            <a:avLst/>
          </a:prstGeom>
          <a:solidFill>
            <a:schemeClr val="lt1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Pretraining Dataset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37a5cdf212a_0_49"/>
          <p:cNvSpPr/>
          <p:nvPr/>
        </p:nvSpPr>
        <p:spPr>
          <a:xfrm>
            <a:off x="4672283" y="4907542"/>
            <a:ext cx="1057500" cy="546000"/>
          </a:xfrm>
          <a:prstGeom prst="rect">
            <a:avLst/>
          </a:prstGeom>
          <a:solidFill>
            <a:srgbClr val="CFE2F3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Augmented Fine-tuning Dataset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g37a5cdf212a_0_49"/>
          <p:cNvSpPr/>
          <p:nvPr/>
        </p:nvSpPr>
        <p:spPr>
          <a:xfrm>
            <a:off x="4672283" y="5756891"/>
            <a:ext cx="1057500" cy="546000"/>
          </a:xfrm>
          <a:prstGeom prst="rect">
            <a:avLst/>
          </a:prstGeom>
          <a:solidFill>
            <a:srgbClr val="CFE2F3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Slicing Aided Fine-tuned Model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37a5cdf212a_0_49"/>
          <p:cNvSpPr/>
          <p:nvPr/>
        </p:nvSpPr>
        <p:spPr>
          <a:xfrm>
            <a:off x="3091088" y="5756891"/>
            <a:ext cx="1057500" cy="546000"/>
          </a:xfrm>
          <a:prstGeom prst="rect">
            <a:avLst/>
          </a:prstGeom>
          <a:solidFill>
            <a:schemeClr val="lt1"/>
          </a:solidFill>
          <a:ln cap="flat" cmpd="sng" w="83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0200" lIns="80200" spcFirstLastPara="1" rIns="80200" wrap="square" tIns="802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7">
                <a:latin typeface="Calibri"/>
                <a:ea typeface="Calibri"/>
                <a:cs typeface="Calibri"/>
                <a:sym typeface="Calibri"/>
              </a:rPr>
              <a:t>Pretrained Model</a:t>
            </a:r>
            <a:endParaRPr sz="1027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2" name="Google Shape;312;g37a5cdf212a_0_49"/>
          <p:cNvCxnSpPr>
            <a:stCxn id="308" idx="2"/>
            <a:endCxn id="311" idx="0"/>
          </p:cNvCxnSpPr>
          <p:nvPr/>
        </p:nvCxnSpPr>
        <p:spPr>
          <a:xfrm>
            <a:off x="3619838" y="5453542"/>
            <a:ext cx="0" cy="303300"/>
          </a:xfrm>
          <a:prstGeom prst="straightConnector1">
            <a:avLst/>
          </a:prstGeom>
          <a:noFill/>
          <a:ln cap="flat" cmpd="sng" w="83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3" name="Google Shape;313;g37a5cdf212a_0_49"/>
          <p:cNvCxnSpPr>
            <a:stCxn id="309" idx="2"/>
            <a:endCxn id="310" idx="0"/>
          </p:cNvCxnSpPr>
          <p:nvPr/>
        </p:nvCxnSpPr>
        <p:spPr>
          <a:xfrm>
            <a:off x="5201033" y="5453542"/>
            <a:ext cx="0" cy="303300"/>
          </a:xfrm>
          <a:prstGeom prst="straightConnector1">
            <a:avLst/>
          </a:prstGeom>
          <a:noFill/>
          <a:ln cap="flat" cmpd="sng" w="83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4" name="Google Shape;314;g37a5cdf212a_0_49"/>
          <p:cNvCxnSpPr>
            <a:stCxn id="311" idx="3"/>
            <a:endCxn id="310" idx="1"/>
          </p:cNvCxnSpPr>
          <p:nvPr/>
        </p:nvCxnSpPr>
        <p:spPr>
          <a:xfrm>
            <a:off x="4148588" y="6029891"/>
            <a:ext cx="523800" cy="0"/>
          </a:xfrm>
          <a:prstGeom prst="straightConnector1">
            <a:avLst/>
          </a:prstGeom>
          <a:noFill/>
          <a:ln cap="flat" cmpd="sng" w="83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5" name="Google Shape;315;g37a5cdf212a_0_49"/>
          <p:cNvSpPr/>
          <p:nvPr/>
        </p:nvSpPr>
        <p:spPr>
          <a:xfrm>
            <a:off x="6268547" y="4907152"/>
            <a:ext cx="1051800" cy="543000"/>
          </a:xfrm>
          <a:prstGeom prst="rect">
            <a:avLst/>
          </a:prstGeom>
          <a:solidFill>
            <a:schemeClr val="lt1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Full Inference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g37a5cdf212a_0_49"/>
          <p:cNvSpPr/>
          <p:nvPr/>
        </p:nvSpPr>
        <p:spPr>
          <a:xfrm>
            <a:off x="6268547" y="5751944"/>
            <a:ext cx="1051800" cy="543000"/>
          </a:xfrm>
          <a:prstGeom prst="rect">
            <a:avLst/>
          </a:prstGeom>
          <a:solidFill>
            <a:srgbClr val="CFE2F3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Slicing Aided Hyper  Inference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g37a5cdf212a_0_49"/>
          <p:cNvSpPr/>
          <p:nvPr/>
        </p:nvSpPr>
        <p:spPr>
          <a:xfrm>
            <a:off x="7961932" y="5346768"/>
            <a:ext cx="1051800" cy="543000"/>
          </a:xfrm>
          <a:prstGeom prst="rect">
            <a:avLst/>
          </a:prstGeom>
          <a:solidFill>
            <a:srgbClr val="CFE2F3"/>
          </a:solidFill>
          <a:ln cap="flat" cmpd="sng" w="83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9775" lIns="79775" spcFirstLastPara="1" rIns="79775" wrap="square" tIns="79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21">
                <a:latin typeface="Calibri"/>
                <a:ea typeface="Calibri"/>
                <a:cs typeface="Calibri"/>
                <a:sym typeface="Calibri"/>
              </a:rPr>
              <a:t>Postprocess</a:t>
            </a:r>
            <a:endParaRPr sz="102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8" name="Google Shape;318;g37a5cdf212a_0_49"/>
          <p:cNvCxnSpPr>
            <a:stCxn id="315" idx="3"/>
            <a:endCxn id="317" idx="1"/>
          </p:cNvCxnSpPr>
          <p:nvPr/>
        </p:nvCxnSpPr>
        <p:spPr>
          <a:xfrm>
            <a:off x="7320347" y="5178652"/>
            <a:ext cx="641700" cy="4395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9" name="Google Shape;319;g37a5cdf212a_0_49"/>
          <p:cNvCxnSpPr>
            <a:stCxn id="316" idx="3"/>
            <a:endCxn id="317" idx="1"/>
          </p:cNvCxnSpPr>
          <p:nvPr/>
        </p:nvCxnSpPr>
        <p:spPr>
          <a:xfrm flipH="1" rot="10800000">
            <a:off x="7320347" y="5618144"/>
            <a:ext cx="641700" cy="405300"/>
          </a:xfrm>
          <a:prstGeom prst="straightConnector1">
            <a:avLst/>
          </a:prstGeom>
          <a:noFill/>
          <a:ln cap="flat" cmpd="sng" w="83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0" name="Google Shape;320;g37a5cdf212a_0_49"/>
          <p:cNvCxnSpPr>
            <a:stCxn id="310" idx="3"/>
            <a:endCxn id="315" idx="1"/>
          </p:cNvCxnSpPr>
          <p:nvPr/>
        </p:nvCxnSpPr>
        <p:spPr>
          <a:xfrm flipH="1" rot="10800000">
            <a:off x="5729783" y="5178791"/>
            <a:ext cx="538800" cy="8511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1" name="Google Shape;321;g37a5cdf212a_0_49"/>
          <p:cNvCxnSpPr>
            <a:stCxn id="310" idx="3"/>
            <a:endCxn id="316" idx="1"/>
          </p:cNvCxnSpPr>
          <p:nvPr/>
        </p:nvCxnSpPr>
        <p:spPr>
          <a:xfrm flipH="1" rot="10800000">
            <a:off x="5729783" y="6023591"/>
            <a:ext cx="538800" cy="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2" name="Google Shape;322;g37a5cdf212a_0_49"/>
          <p:cNvSpPr txBox="1"/>
          <p:nvPr>
            <p:ph idx="1" type="body"/>
          </p:nvPr>
        </p:nvSpPr>
        <p:spPr>
          <a:xfrm>
            <a:off x="3091100" y="4400177"/>
            <a:ext cx="59226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0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lang="pt-BR" sz="1920"/>
              <a:t>Slicing Aided Fine-Tuning + Full Inference</a:t>
            </a:r>
            <a:endParaRPr sz="19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5140429a3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04" name="Google Shape;104;g365140429a3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pt-BR" sz="2100"/>
              <a:t>Detecção de Objetos</a:t>
            </a:r>
            <a:endParaRPr b="1"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pt-BR" sz="2100"/>
              <a:t>Detecção de objetos é uma técnica de visão computacional que </a:t>
            </a:r>
            <a:r>
              <a:rPr b="1" lang="pt-BR" sz="2100"/>
              <a:t>permite a um modelo identificar automaticamente o que está presente em uma cena e onde cada coisa está</a:t>
            </a:r>
            <a:r>
              <a:rPr lang="pt-BR" sz="2100"/>
              <a:t>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pt-BR" sz="2100"/>
              <a:t>Em uma rua movimentada, por exemplo, o sistema pode reconhecer carros, grupos de pessoas e até objetos pequenos e distantes, como uma arma sendo carregada por alguém.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28" name="Google Shape;328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100"/>
              <a:t>Integração da Proposta</a:t>
            </a:r>
            <a:endParaRPr b="1"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Método foi integrado em 3 detectores: FCOS [13], VarifocalNet (VFNet) [4], TOOD [14].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Implementado usando o framework MMDetection [23].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Foram disponibilizados publicamente: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Arquivos de configuração, scripts de conversão e avaliação.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Resultados dos experimentos.</a:t>
            </a:r>
            <a:endParaRPr sz="2100"/>
          </a:p>
          <a:p>
            <a:pPr indent="-5080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/>
          </a:p>
          <a:p>
            <a:pPr indent="-361950" lvl="0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Operações de slicing como módulo reutilizável em outros frameworks.</a:t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100" u="sng">
                <a:solidFill>
                  <a:schemeClr val="hlink"/>
                </a:solidFill>
                <a:hlinkClick r:id="rId3"/>
              </a:rPr>
              <a:t>https://github.com/fcakyon/small-object-detection-benchmark</a:t>
            </a:r>
            <a:endParaRPr sz="21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78160c9587_0_6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34" name="Google Shape;334;g378160c9587_0_6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Bases de Dados</a:t>
            </a:r>
            <a:endParaRPr b="1"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VisDrone2019-Detection [25]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8.599 imagens capturadas por drones em diferentes locais e alturas.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Características: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828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Objetos pequenos, densos e parcialmente ocluídos.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828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Variações de iluminação e perspectiva.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Anotações: mais de 540k bounding boxes em 10 categorias (pedestrian, person, bicycle, car, van, truck, tricycle, awning-tricycle, bus, motor).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Categorias agrupadas em supercategorias: pedestrian, motor, car, truck.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Divisão: 6471 imagens treino / 548 imagens validação.</a:t>
            </a:r>
            <a:endParaRPr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78160c9587_0_7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40" name="Google Shape;340;g378160c9587_0_7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Bases de Dados</a:t>
            </a:r>
            <a:endParaRPr b="1" sz="21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xView [26]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Um dos maiores datasets de imagens de satélite para detecção.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Mais de 1 milhão de instâncias anotadas em 60 classes.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Conjunto usado: 75% treino, 25% validação.</a:t>
            </a:r>
            <a:endParaRPr sz="2100"/>
          </a:p>
          <a:p>
            <a:pPr indent="0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Característica: objetos muito pequenos (largura &lt; 1% da largura da imagem).</a:t>
            </a:r>
            <a:endParaRPr sz="2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78160c9587_0_7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46" name="Google Shape;346;g378160c9587_0_7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pt-BR" sz="2100"/>
              <a:t>Configuração de Treinamento</a:t>
            </a:r>
            <a:endParaRPr b="1"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Otimizador: SGD.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Hiperparâmetros: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Learning rate = 0.01.</a:t>
            </a:r>
            <a:br>
              <a:rPr lang="pt-BR" sz="2100"/>
            </a:b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Momentum = 0.9.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Weight decay = 0.0001.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Warmup linear = 500 iterações.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Agendamento do learning rate: dec decaimento exponencial nas épocas 16 e 22.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Slicing Aided Fine-tuning (SF):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Patches gerados a partir das imagens + anotações.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Tamanho dos patches: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3" marL="18288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VisDrone: largura/altura entre 480 e 640 px.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3" marL="18288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xView: largura/altura entre 300 e 500 px.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Imagens redimensionadas para largura entre 800 e 1333 px 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Inferência - NMS com threshold Tm = 0.5.</a:t>
            </a:r>
            <a:endParaRPr sz="21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78160c9587_0_8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52" name="Google Shape;352;g378160c9587_0_8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Métrica de Avaliação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Protocolo: MS COCO [7].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Métrica principal: AP50 (IoU = 0.5).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Limite: até 500 detecções por imagem.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Resultados analisados por tamanho de objeto: small, medium, large.</a:t>
            </a:r>
            <a:endParaRPr sz="2100"/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78160c9587_0_9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58" name="Google Shape;358;g378160c9587_0_9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Resultados – VisDrone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Baseline: FI (Full Inference) → rodar detecção na imagem inteira.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Ganho com SAHI: aumento de +6.8% (FCOS), +5.1% (VFNet), +5.3% (TOOD).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Ganho adicional com SF (fine-tuning): até +12.7%, +13.4%, +14.5% de AP.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Patch Overlap (25%):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Melhora AP em objetos pequenos/médios e AP geral.</a:t>
            </a: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2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Leve redução no AP de objetos grandes (causada por falsos positivos em regiões grandes).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Melhor combinação para pequenos objetos: SF + SAHI.</a:t>
            </a:r>
            <a:br>
              <a:rPr lang="pt-BR" sz="2100"/>
            </a:br>
            <a:endParaRPr sz="2100"/>
          </a:p>
          <a:p>
            <a:pPr indent="0" lvl="0" marL="13716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Melhor combinação para grandes objetos: SF + FI.</a:t>
            </a:r>
            <a:endParaRPr sz="21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78160c9587_0_9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Resultados Experimentais</a:t>
            </a:r>
            <a:endParaRPr/>
          </a:p>
        </p:txBody>
      </p:sp>
      <p:sp>
        <p:nvSpPr>
          <p:cNvPr id="364" name="Google Shape;364;g378160c9587_0_9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/>
              <a:t>Resultados – xView</a:t>
            </a:r>
            <a:endParaRPr b="1" sz="2100"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Treinamento com imagens originais → desempenho muito baixo (objetos minúsculos).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Com SF → melhora substancial na detecção.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Integração com FI:</a:t>
            </a:r>
            <a:endParaRPr sz="2100"/>
          </a:p>
          <a:p>
            <a:pPr indent="-3619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Aumenta AP (Average Precision) em objetos grandes (até +3.3%).</a:t>
            </a:r>
            <a:endParaRPr sz="2100"/>
          </a:p>
          <a:p>
            <a:pPr indent="-3619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Pequena queda em objetos pequenos/médios (esperada, pois alguns grandes não aparecem nos slices).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Patch Overlap (25%): aumento de até +1.7% no AP.</a:t>
            </a:r>
            <a:endParaRPr sz="2100"/>
          </a:p>
          <a:p>
            <a:pPr indent="-3619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Observação:</a:t>
            </a:r>
            <a:endParaRPr sz="2100"/>
          </a:p>
          <a:p>
            <a:pPr indent="-3619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Apesar de ser um detector mais antigo, FCOS teve desempenho semelhante</a:t>
            </a:r>
            <a:br>
              <a:rPr lang="pt-BR" sz="2100"/>
            </a:br>
            <a:r>
              <a:rPr lang="pt-BR" sz="2100"/>
              <a:t>ao VFNet → confirmado pela eficácia do Focal Loss em lidar com classes desbalanceadas.</a:t>
            </a:r>
            <a:endParaRPr sz="2100"/>
          </a:p>
          <a:p>
            <a:pPr indent="-3619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TOOD obteve os melhores resultados entre os três detectores.</a:t>
            </a:r>
            <a:endParaRPr sz="21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370" name="Google Shape;370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b="1" lang="pt-BR" sz="2120"/>
              <a:t>Integração direta</a:t>
            </a:r>
            <a:endParaRPr b="1"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O método pode ser incorporado em qualquer pipeline de detecção de objetos.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Não requer pré-treinamento → aproveita modelos já existentes.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b="1" lang="pt-BR" sz="2120"/>
              <a:t>Resultados principais</a:t>
            </a:r>
            <a:endParaRPr b="1"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Até +6.8% de AP apenas com SAHI (inferência fatiada).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+14.5% de AP adicional com Slicing Aided Fine-tuning (SF) para pequenos objetos.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+2.9% de AP adicional ao aplicar 25% de sobreposição entre slices.</a:t>
            </a:r>
            <a:endParaRPr sz="212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78160c9587_0_1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376" name="Google Shape;376;g378160c9587_0_11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b="1" lang="pt-BR" sz="2120"/>
              <a:t>Custo computacional</a:t>
            </a:r>
            <a:endParaRPr b="1"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Treinar redes diretamente em imagens de alta resolução exige mais memória e processamento (feature maps maiores).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A abordagem proposta: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Aumenta o tempo de computação de forma linear.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Mantém os requisitos de memória fixos.</a:t>
            </a:r>
            <a:endParaRPr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Permite ajustar o tamanho dos patches para equilibrar custo computacional e desempenho, dependendo da plataforma de uso.</a:t>
            </a:r>
            <a:endParaRPr sz="212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78160c9587_0_1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382" name="Google Shape;382;g378160c9587_0_12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rPr b="1" lang="pt-BR" sz="2120"/>
              <a:t>Trabalhos futuros</a:t>
            </a:r>
            <a:endParaRPr b="1" sz="212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Extensão para modelos de segmentação por instância.</a:t>
            </a:r>
            <a:endParaRPr sz="2120"/>
          </a:p>
          <a:p>
            <a:pPr indent="-363219" lvl="1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1920"/>
              <a:t>Modelos de segmentação por instância são técnicas de visão computacional que não apenas identificam quais objetos estão presentes em uma cena (classificação) e onde eles estão localizados (detecção), mas também delimitam com precisão os contornos de cada ocorrência individual desses objetos. </a:t>
            </a:r>
            <a:br>
              <a:rPr lang="pt-BR" sz="1920"/>
            </a:br>
            <a:br>
              <a:rPr lang="pt-BR" sz="1920"/>
            </a:br>
            <a:br>
              <a:rPr lang="pt-BR" sz="1920"/>
            </a:br>
            <a:br>
              <a:rPr lang="pt-BR" sz="1920"/>
            </a:br>
            <a:br>
              <a:rPr lang="pt-BR" sz="1920"/>
            </a:br>
            <a:br>
              <a:rPr lang="pt-BR" sz="1920"/>
            </a:br>
            <a:br>
              <a:rPr lang="pt-BR" sz="1920"/>
            </a:br>
            <a:br>
              <a:rPr lang="pt-BR" sz="1920"/>
            </a:b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20"/>
              <a:t>Avaliação de diferentes técnicas de pós-processamento combinadas com slicing.</a:t>
            </a:r>
            <a:endParaRPr sz="2120"/>
          </a:p>
        </p:txBody>
      </p:sp>
      <p:pic>
        <p:nvPicPr>
          <p:cNvPr id="383" name="Google Shape;383;g378160c9587_0_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9150" y="3826938"/>
            <a:ext cx="4076700" cy="14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a5cdf212a_0_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pic>
        <p:nvPicPr>
          <p:cNvPr descr="O sistema de monitoramento inteligente por imagens de um laboratório evitou, na manhã do dia 26 de julho, uma tentativa de assalto a mão armada na área central de Campo Mourão.&#10;Por volta das 06h00 da manhã a base de monitoramento da Viptech Smart Solutions recebeu um alerta de uma das câmeras que detectou um homem armado indo em direção a uma mulher que realizava uma corrida em via pública. Isso só foi possível graças à um sistema de inteligência artificial de detecção de pessoas e objetos chamado BRAIN, uma solução proprietária desenvolvida pela Fábrica de Software da empresa mourãoense Viptech Smart Solutions.&#10;O alerta de arma de fogo gerado imediatamente pelo sistema permitiu que o operador da Viptech,que estava de plantão, acionasse a sirene do laboratório em que estava instalada a câmera coibindo assim o assalto (vídeo).&#10;Segundo o Diretor Executivo da Viptech Smart Solutions André Cardeal Santana, o BRAIN é uma solução tecnológica inovadora para segurança de residências e demais segmentos de negócios, que se baseia em computação em nuvem e algoritmos estatísticos que simulam redes neurais humanas e garantem precisão de até 95% na identificação de pessoas e objetos.&#10;Dessa forma, a solução busca prevenir situações de risco em ambientes internos e externos, uma vez que permite a detecção de atitudes suspeitas e objetos como armas de fogo de maneira sistematizada. Essa tecnologia aliada ao monitoramento fornece informações qualificadas que garantem efetividade no serviço de segurança.&#10;Para saber mais sobre o BRAIN e demais soluções oferecidas pela Viptech Smart Solutions acesse: https://www.viptech.com.br/BRAIN/" id="110" name="Google Shape;110;g37a5cdf212a_0_7" title="Com inteligência artificial, empresa de monitoramento evita assalto a mão armada em Campo Mourã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6738" y="1690825"/>
            <a:ext cx="8518525" cy="479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65140429a3_0_4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Demonstração &amp; Quiz</a:t>
            </a:r>
            <a:endParaRPr/>
          </a:p>
        </p:txBody>
      </p:sp>
      <p:sp>
        <p:nvSpPr>
          <p:cNvPr id="389" name="Google Shape;389;g365140429a3_0_4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00"/>
              <a:t>Slicing Aided Fine-tuning (SF)</a:t>
            </a:r>
            <a:endParaRPr sz="2100"/>
          </a:p>
          <a:p>
            <a:pPr indent="-361950" lvl="1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 u="sng">
                <a:solidFill>
                  <a:schemeClr val="hlink"/>
                </a:solidFill>
                <a:hlinkClick r:id="rId3"/>
              </a:rPr>
              <a:t>https://github.com/jonasvm/seminario-sahi/blob/main/sahi-demo.ipynb</a:t>
            </a:r>
            <a:r>
              <a:rPr lang="pt-BR" sz="2100"/>
              <a:t> </a:t>
            </a:r>
            <a:endParaRPr sz="2100"/>
          </a:p>
          <a:p>
            <a:pPr indent="-508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None/>
            </a:pPr>
            <a:r>
              <a:t/>
            </a:r>
            <a:endParaRPr sz="2120"/>
          </a:p>
          <a:p>
            <a:pPr indent="-363219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20"/>
              <a:buChar char="•"/>
            </a:pPr>
            <a:r>
              <a:rPr lang="pt-BR" sz="2100"/>
              <a:t>Full Inference (FI)</a:t>
            </a:r>
            <a:endParaRPr sz="2100"/>
          </a:p>
          <a:p>
            <a:pPr indent="-361950" lvl="1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 u="sng">
                <a:solidFill>
                  <a:schemeClr val="hlink"/>
                </a:solidFill>
                <a:hlinkClick r:id="rId4"/>
              </a:rPr>
              <a:t>https://github.com/jonasvm/seminario-sahi/blob/main/sahi-demo-2.ipynb</a:t>
            </a:r>
            <a:r>
              <a:rPr lang="pt-BR" sz="2100"/>
              <a:t> </a:t>
            </a:r>
            <a:br>
              <a:rPr lang="pt-BR" sz="2100"/>
            </a:br>
            <a:endParaRPr sz="2100"/>
          </a:p>
          <a:p>
            <a:pPr indent="-36195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Quiz</a:t>
            </a:r>
            <a:endParaRPr sz="2100"/>
          </a:p>
          <a:p>
            <a:pPr indent="-361950" lvl="1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pt-BR" sz="2100" u="sng">
                <a:solidFill>
                  <a:schemeClr val="hlink"/>
                </a:solidFill>
                <a:hlinkClick r:id="rId5"/>
              </a:rPr>
              <a:t>https://forms.gle/7oG8zwWzW39xBpuFA</a:t>
            </a:r>
            <a:r>
              <a:rPr lang="pt-BR" sz="2100"/>
              <a:t> </a:t>
            </a:r>
            <a:endParaRPr sz="21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"/>
          <p:cNvSpPr txBox="1"/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pt-BR" sz="6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Perguntas?</a:t>
            </a:r>
            <a:endParaRPr b="1" i="1" sz="6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400" name="Google Shape;400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Ren et al. – </a:t>
            </a:r>
            <a:r>
              <a:rPr i="1" lang="pt-BR" sz="1522"/>
              <a:t>Faster R-CNN: Towards Real-Time Object Detection</a:t>
            </a:r>
            <a:r>
              <a:rPr lang="pt-BR" sz="1522"/>
              <a:t> (2015)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Lin et al. – </a:t>
            </a:r>
            <a:r>
              <a:rPr i="1" lang="pt-BR" sz="1522"/>
              <a:t>Focal Loss for Dense Object Detection</a:t>
            </a:r>
            <a:r>
              <a:rPr lang="pt-BR" sz="1522"/>
              <a:t> (2017)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Cai &amp; Vasconcelos – </a:t>
            </a:r>
            <a:r>
              <a:rPr i="1" lang="pt-BR" sz="1522"/>
              <a:t>Cascade R-CNN: Delving into High Quality Object Detection</a:t>
            </a:r>
            <a:r>
              <a:rPr lang="pt-BR" sz="1522"/>
              <a:t> (2018)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Zhang et al. – </a:t>
            </a:r>
            <a:r>
              <a:rPr i="1" lang="pt-BR" sz="1522"/>
              <a:t>VarifocalNet: An IoU-Aware Dense Object Detector</a:t>
            </a:r>
            <a:r>
              <a:rPr lang="pt-BR" sz="1522"/>
              <a:t> (2021)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Deng et al. – </a:t>
            </a:r>
            <a:r>
              <a:rPr i="1" lang="pt-BR" sz="1522"/>
              <a:t>ImageNet: A Large-Scale Hierarchical Image Database</a:t>
            </a:r>
            <a:r>
              <a:rPr lang="pt-BR" sz="1522"/>
              <a:t> (2009)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Everingham et al. – </a:t>
            </a:r>
            <a:r>
              <a:rPr i="1" lang="pt-BR" sz="1522"/>
              <a:t>Pascal VOC Challenge</a:t>
            </a:r>
            <a:r>
              <a:rPr lang="pt-BR" sz="1522"/>
              <a:t> (2010)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Lin et al. – </a:t>
            </a:r>
            <a:r>
              <a:rPr i="1" lang="pt-BR" sz="1522"/>
              <a:t>Microsoft COCO: Common Objects in Context</a:t>
            </a:r>
            <a:r>
              <a:rPr lang="pt-BR" sz="1522"/>
              <a:t> (2014)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DORI – </a:t>
            </a:r>
            <a:r>
              <a:rPr i="1" lang="pt-BR" sz="1522"/>
              <a:t>https://www.infinitioptics.com/whitepapers/dori-detection-observation-recognition-identification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Liu et al. – </a:t>
            </a:r>
            <a:r>
              <a:rPr i="1" lang="pt-BR" sz="1522"/>
              <a:t>SSD: Single Shot MultiBox Detector</a:t>
            </a:r>
            <a:r>
              <a:rPr lang="pt-BR" sz="1522"/>
              <a:t> (2016)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Bochkovskiy et al. – </a:t>
            </a:r>
            <a:r>
              <a:rPr i="1" lang="pt-BR" sz="1522"/>
              <a:t>YOLOv4: Optimal Speed and Accuracy of Object Detection</a:t>
            </a:r>
            <a:r>
              <a:rPr lang="pt-BR" sz="1522"/>
              <a:t> (2020)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Girshick – </a:t>
            </a:r>
            <a:r>
              <a:rPr i="1" lang="pt-BR" sz="1522"/>
              <a:t>Fast R-CNN</a:t>
            </a:r>
            <a:r>
              <a:rPr lang="pt-BR" sz="1522"/>
              <a:t> (2015)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Lin et al. – </a:t>
            </a:r>
            <a:r>
              <a:rPr i="1" lang="pt-BR" sz="1522"/>
              <a:t>Feature Pyramid Networks for Object Detection</a:t>
            </a:r>
            <a:r>
              <a:rPr lang="pt-BR" sz="1522"/>
              <a:t> (2017)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/>
            </a:pPr>
            <a:r>
              <a:rPr lang="pt-BR" sz="1522"/>
              <a:t>Tian et al. – </a:t>
            </a:r>
            <a:r>
              <a:rPr i="1" lang="pt-BR" sz="1522"/>
              <a:t>FCOS: Fully Convolutional One-Stage Object Detection</a:t>
            </a:r>
            <a:r>
              <a:rPr lang="pt-BR" sz="1522"/>
              <a:t> (2019)</a:t>
            </a:r>
            <a:endParaRPr sz="233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6500b9cbc9_0_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406" name="Google Shape;406;g36500b9cbc9_0_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Feng et al. – </a:t>
            </a:r>
            <a:r>
              <a:rPr i="1" lang="pt-BR" sz="1522"/>
              <a:t>TOOD: Task-Aligned One-Stage Object Detection</a:t>
            </a:r>
            <a:r>
              <a:rPr lang="pt-BR" sz="1522"/>
              <a:t> (2021)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Wang et al. – </a:t>
            </a:r>
            <a:r>
              <a:rPr i="1" lang="pt-BR" sz="1522"/>
              <a:t>Faster R-CNN para Condução Autônoma com PSO e BFO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Kisantal et al. – </a:t>
            </a:r>
            <a:r>
              <a:rPr i="1" lang="pt-BR" sz="1522"/>
              <a:t>Augmentation for Small Object Detection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Chen et al. – </a:t>
            </a:r>
            <a:r>
              <a:rPr i="1" lang="pt-BR" sz="1522"/>
              <a:t>SSD-MSN: Improved Multi-Scale Object Detection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Bosquet et al. – </a:t>
            </a:r>
            <a:r>
              <a:rPr i="1" lang="pt-BR" sz="1522"/>
              <a:t>STDnet: Small Target Detection Network</a:t>
            </a:r>
            <a:r>
              <a:rPr lang="pt-BR" sz="1522"/>
              <a:t> (2018)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Van Etten – </a:t>
            </a:r>
            <a:r>
              <a:rPr i="1" lang="pt-BR" sz="1522"/>
              <a:t>Multiscale Rapid Detection in Satellite Imagery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Pang et al. – </a:t>
            </a:r>
            <a:r>
              <a:rPr i="1" lang="pt-BR" sz="1522"/>
              <a:t>JCS-Net: Joint Classification and Super-Resolution Network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Bai et al. – </a:t>
            </a:r>
            <a:r>
              <a:rPr i="1" lang="pt-BR" sz="1522"/>
              <a:t>Finding Tiny Faces in the Wild</a:t>
            </a:r>
            <a:r>
              <a:rPr lang="pt-BR" sz="1522"/>
              <a:t> (2018)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Wu et al. – </a:t>
            </a:r>
            <a:r>
              <a:rPr i="1" lang="pt-BR" sz="1522"/>
              <a:t>Detectron2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Chen et al. – </a:t>
            </a:r>
            <a:r>
              <a:rPr i="1" lang="pt-BR" sz="1522"/>
              <a:t>MMDetection: OpenMMLab Toolbox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Jocher et al. – </a:t>
            </a:r>
            <a:r>
              <a:rPr i="1" lang="pt-BR" sz="1522"/>
              <a:t>YOLOv5</a:t>
            </a:r>
            <a:r>
              <a:rPr lang="pt-BR" sz="1522"/>
              <a:t> (2021)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Du et al. – </a:t>
            </a:r>
            <a:r>
              <a:rPr i="1" lang="pt-BR" sz="1522"/>
              <a:t>VisDrone Object Detection Challenge</a:t>
            </a:r>
            <a:r>
              <a:rPr lang="pt-BR" sz="1522"/>
              <a:t> (2019)</a:t>
            </a:r>
            <a:br>
              <a:rPr lang="pt-BR" sz="1522"/>
            </a:br>
            <a:endParaRPr sz="1522"/>
          </a:p>
          <a:p>
            <a:pPr indent="-346392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855"/>
              <a:buFont typeface="Calibri"/>
              <a:buAutoNum type="arabicPeriod" startAt="14"/>
            </a:pPr>
            <a:r>
              <a:rPr lang="pt-BR" sz="1522"/>
              <a:t>Lam et al. – </a:t>
            </a:r>
            <a:r>
              <a:rPr i="1" lang="pt-BR" sz="1522"/>
              <a:t>xView: Objects in Context in Overhead Imagery</a:t>
            </a:r>
            <a:r>
              <a:rPr lang="pt-BR" sz="1522"/>
              <a:t> (2018)</a:t>
            </a:r>
            <a:endParaRPr sz="233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"/>
          <p:cNvSpPr txBox="1"/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pt-BR" sz="6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Obrigado!</a:t>
            </a:r>
            <a:endParaRPr b="1" i="1" sz="6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a5cdf212a_0_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16" name="Google Shape;116;g37a5cdf212a_0_1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O sistema de monitoramento inteligente por imagens de um laboratório evitou, na manhã do dia 26 de julho (2022), uma tentativa de assalto a mão armada na área central de Campo Mourão.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Por volta das 06h00 da manhã a base de monitoramento da Viptech Smart Solutions recebeu um alerta de uma das câmeras que detectou um homem armado indo em direção a uma mulher que realizava uma corrida em via pública. Isso só foi possível graças à um sistema de inteligência artificial de detecção de pessoas e objetos chamado </a:t>
            </a:r>
            <a:r>
              <a:rPr b="1" lang="pt-BR" sz="2100"/>
              <a:t>BRAIN</a:t>
            </a:r>
            <a:r>
              <a:rPr lang="pt-BR" sz="2100"/>
              <a:t>, uma solução proprietária desenvolvida pela Fábrica de Software da empresa mourãoense </a:t>
            </a:r>
            <a:r>
              <a:rPr b="1" lang="pt-BR" sz="2100"/>
              <a:t>Viptech Smart Solutions</a:t>
            </a:r>
            <a:r>
              <a:rPr lang="pt-BR" sz="2100"/>
              <a:t>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O alerta de arma de fogo gerado imediatamente pelo sistema permitiu que o operador da Viptech,que estava de plantão, acionasse a sirene do laboratório em que estava instalada a câmera coibindo assim o assalto (vídeo).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Segundo o Diretor Executivo da Viptech Smart Solutions André Cardeal Santana, o BRAIN é uma solução tecnológica inovadora para segurança de residências e demais segmentos de negócios, que se baseia em computação em nuvem e algoritmos estatísticos que simulam redes neurais humanas e garantem precisão de até 95% na identificação de pessoas e objetos.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Dessa forma, a solução busca prevenir situações de risco em ambientes internos e externos, uma vez que permite a detecção de atitudes suspeitas e objetos como armas de fogo de maneira sistematizada. Essa tecnologia aliada ao monitoramento fornece informações qualificadas que garantem efetividade no serviço de segurança.</a:t>
            </a:r>
            <a:endParaRPr sz="21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52380"/>
              <a:buNone/>
            </a:pPr>
            <a:r>
              <a:rPr lang="pt-BR" sz="2100"/>
              <a:t>Para saber mais sobre o BRAIN e demais soluções oferecidas pela Viptech Smart Solutions acesse: https://www.viptech.com.br/BRAIN/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5440b918b_0_4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22" name="Google Shape;122;g365440b918b_0_4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b="1" lang="pt-BR" sz="2125"/>
              <a:t>Pipeline de Detecção</a:t>
            </a:r>
            <a:endParaRPr b="1"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1. Pré-processamento da Imagem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Redimensionamento e normalização da imagem (para caber no modelo).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Data augmentation (ex.: flips, crops, brilho, ruído) para aumentar robustez.</a:t>
            </a:r>
            <a:br>
              <a:rPr lang="pt-BR" sz="2125"/>
            </a:b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2. Extração de Características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Uso de uma rede convolucional backbone (ex.: ResNet, VGG, MobileNet, Swin Transformer) para extrair mapas de características.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Esses mapas codificam informação espacial e semântica da imagem.</a:t>
            </a:r>
            <a:endParaRPr sz="212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5440b918b_0_5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28" name="Google Shape;128;g365440b918b_0_5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b="1" lang="pt-BR" sz="2125"/>
              <a:t>Pipeline de Detecção</a:t>
            </a:r>
            <a:endParaRPr b="1"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3. Geração de Propostas / Localização Inicial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Existem dois paradigmas principais:</a:t>
            </a:r>
            <a:endParaRPr sz="2125"/>
          </a:p>
          <a:p>
            <a:pPr indent="-363537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Two-stage (ex.: Faster R-CNN):</a:t>
            </a:r>
            <a:endParaRPr sz="2125"/>
          </a:p>
          <a:p>
            <a:pPr indent="-363537" lvl="2" marL="1828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Um Region Proposal Network (RPN) gera regiões candidatas onde pode haver objetos.</a:t>
            </a:r>
            <a:endParaRPr sz="2125"/>
          </a:p>
          <a:p>
            <a:pPr indent="-363537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One-stage (ex.: YOLO, SSD, RetinaNet):</a:t>
            </a:r>
            <a:endParaRPr sz="2125"/>
          </a:p>
          <a:p>
            <a:pPr indent="-363537" lvl="2" marL="1828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O modelo prevê diretamente caixas delimitadoras e classes em um único passo, a partir dos mapas de características.</a:t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4. Refinamento e Classificação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Para cada região candidata ou célula do mapa de features: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Regressão de bounding box: ajusta a posição, altura e largura da caixa.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Classificação: atribui uma classe (ou "fundo" se não houver objeto).</a:t>
            </a:r>
            <a:endParaRPr sz="212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65440b918b_0_6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34" name="Google Shape;134;g365440b918b_0_6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b="1" lang="pt-BR" sz="2125"/>
              <a:t>Pipeline de Detecção</a:t>
            </a:r>
            <a:endParaRPr b="1"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5. Pós-processamento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Non-Maximum Suppression (NMS): remove caixas muito sobrepostas, mantendo apenas a de maior confiança.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Filtragem por limiar de confiança: descarta previsões de baixa probabilidade.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Conversão para coordenadas da imagem original (se houve redimensionamento).</a:t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None/>
            </a:pPr>
            <a:r>
              <a:rPr lang="pt-BR" sz="2125"/>
              <a:t>6. Saída Final</a:t>
            </a:r>
            <a:endParaRPr sz="2125"/>
          </a:p>
          <a:p>
            <a:pPr indent="-363537" lvl="0" marL="9144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Lista de objetos detectados com:</a:t>
            </a:r>
            <a:endParaRPr sz="2125"/>
          </a:p>
          <a:p>
            <a:pPr indent="-363537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Bounding box (x, y, largura, altura),</a:t>
            </a:r>
            <a:endParaRPr sz="2125"/>
          </a:p>
          <a:p>
            <a:pPr indent="-363537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Classe prevista,</a:t>
            </a:r>
            <a:endParaRPr sz="2125"/>
          </a:p>
          <a:p>
            <a:pPr indent="-363537" lvl="1" marL="1371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125"/>
              <a:buChar char="•"/>
            </a:pPr>
            <a:r>
              <a:rPr lang="pt-BR" sz="2125"/>
              <a:t>Confiança/probabilidade associada.</a:t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125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pt-BR" sz="2125"/>
              <a:t>Imagem → Pré-processamento → Extração de features → Geração de propostas/previsões → Regressão + Classificação → NMS + Filtragem → Objetos detectados</a:t>
            </a:r>
            <a:endParaRPr sz="2125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8160c9587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40" name="Google Shape;140;g378160c9587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Nos últimos anos, a detecção de objetos avançou muito. Hoje temos modelos como </a:t>
            </a:r>
            <a:r>
              <a:rPr b="1" lang="pt-BR" sz="2100"/>
              <a:t>Faster R-CNN [1]</a:t>
            </a:r>
            <a:r>
              <a:rPr lang="pt-BR" sz="2100"/>
              <a:t>, </a:t>
            </a:r>
            <a:r>
              <a:rPr b="1" lang="pt-BR" sz="2100"/>
              <a:t>RetinaNet [2]</a:t>
            </a:r>
            <a:r>
              <a:rPr lang="pt-BR" sz="2100"/>
              <a:t>, </a:t>
            </a:r>
            <a:r>
              <a:rPr b="1" lang="pt-BR" sz="2100"/>
              <a:t>Cascade R-CNN [3], Varifocal Net [4]</a:t>
            </a:r>
            <a:r>
              <a:rPr lang="pt-BR" sz="2100"/>
              <a:t> e </a:t>
            </a:r>
            <a:r>
              <a:rPr b="1" lang="pt-BR" sz="2100"/>
              <a:t>YOLO [10] </a:t>
            </a:r>
            <a:r>
              <a:rPr lang="pt-BR" sz="2100"/>
              <a:t>(entre outros), que conseguem identificar carros, pessoas e rostos com alta precisão.</a:t>
            </a:r>
            <a:br>
              <a:rPr lang="pt-BR" sz="2100"/>
            </a:br>
            <a:endParaRPr sz="2100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Esses modelos são treinados em bases de imagens com milhares de amostras, como </a:t>
            </a:r>
            <a:r>
              <a:rPr b="1" lang="pt-BR" sz="2100"/>
              <a:t>ImageNet [5]</a:t>
            </a:r>
            <a:r>
              <a:rPr lang="pt-BR" sz="2100"/>
              <a:t>, </a:t>
            </a:r>
            <a:r>
              <a:rPr b="1" lang="pt-BR" sz="2100"/>
              <a:t>Pascal VOC [6] </a:t>
            </a:r>
            <a:r>
              <a:rPr lang="pt-BR" sz="2100"/>
              <a:t>e </a:t>
            </a:r>
            <a:r>
              <a:rPr b="1" lang="pt-BR" sz="2100"/>
              <a:t>COCO [7]</a:t>
            </a:r>
            <a:r>
              <a:rPr lang="pt-BR" sz="2100"/>
              <a:t>.</a:t>
            </a:r>
            <a:br>
              <a:rPr lang="pt-BR" sz="2100"/>
            </a:br>
            <a:endParaRPr sz="2100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pt-BR" sz="2100"/>
              <a:t>Mas há um detalhe: esses bancos de dados usam imagens de </a:t>
            </a:r>
            <a:r>
              <a:rPr b="1" lang="pt-BR" sz="2100"/>
              <a:t>baixa resolução (640x480)</a:t>
            </a:r>
            <a:r>
              <a:rPr lang="pt-BR" sz="2100"/>
              <a:t>, com </a:t>
            </a:r>
            <a:r>
              <a:rPr b="1" lang="pt-BR" sz="2100"/>
              <a:t>objetos grandes</a:t>
            </a:r>
            <a:r>
              <a:rPr lang="pt-BR" sz="2100"/>
              <a:t> — cobrindo em média 60% da altura da imagem.</a:t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2020-01-20T13:50:05Z</dcterms:created>
  <dc:creator>Felipe Augusto Pereira de Figueiredo</dc:creator>
</cp:coreProperties>
</file>